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75" r:id="rId3"/>
    <p:sldId id="276" r:id="rId4"/>
    <p:sldId id="277" r:id="rId5"/>
    <p:sldId id="303" r:id="rId6"/>
    <p:sldId id="305" r:id="rId7"/>
    <p:sldId id="301" r:id="rId8"/>
    <p:sldId id="258" r:id="rId9"/>
    <p:sldId id="279" r:id="rId10"/>
    <p:sldId id="306" r:id="rId11"/>
    <p:sldId id="307" r:id="rId12"/>
    <p:sldId id="308" r:id="rId13"/>
    <p:sldId id="309" r:id="rId14"/>
    <p:sldId id="278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80FF"/>
    <a:srgbClr val="FEB3D6"/>
    <a:srgbClr val="AAE5F9"/>
    <a:srgbClr val="008000"/>
    <a:srgbClr val="999999"/>
    <a:srgbClr val="FF00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napVertSplitter="1" vertBarState="minimized">
    <p:restoredLeft sz="15632" autoAdjust="0"/>
    <p:restoredTop sz="94643" autoAdjust="0"/>
  </p:normalViewPr>
  <p:slideViewPr>
    <p:cSldViewPr snapToObjects="1">
      <p:cViewPr>
        <p:scale>
          <a:sx n="100" d="100"/>
          <a:sy n="100" d="100"/>
        </p:scale>
        <p:origin x="-2008" y="-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BF95C-6F2A-4F12-B823-A861B5D0DF1A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3797D-754F-426F-944C-F82954BC3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797D-754F-426F-944C-F82954BC335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58C8BC-A2EB-C74D-B149-DF0CA19899CA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C8BC-A2EB-C74D-B149-DF0CA19899CA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58C8BC-A2EB-C74D-B149-DF0CA19899CA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E92D0-7A12-C64F-8362-8A5F324E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5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Relationship Id="rId5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5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18.pdf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df"/><Relationship Id="rId6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104900" y="3086100"/>
            <a:ext cx="6934200" cy="17145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 algn="ctr" defTabSz="914400">
              <a:buSzPct val="80000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Várnai Tamás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 Alexander Marshak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 Robert Cahalan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</a:t>
            </a:r>
          </a:p>
          <a:p>
            <a:pPr lvl="0" algn="ctr" defTabSz="914400">
              <a:buSzPct val="80000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Guoyong Wen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Weidong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Yang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K. Frank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Evans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kumimoji="0" lang="en-US" u="none" strike="noStrike" kern="1200" cap="none" spc="0" normalizeH="0" baseline="300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algn="ctr" defTabSz="914400">
              <a:buSzPct val="80000"/>
              <a:defRPr/>
            </a:pP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</a:t>
            </a:r>
            <a:r>
              <a:rPr kumimoji="0" lang="en-US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University of Maryland, Baltimore County</a:t>
            </a:r>
          </a:p>
          <a:p>
            <a:pPr lvl="0" algn="ctr" defTabSz="914400">
              <a:buSzPct val="80000"/>
              <a:defRPr/>
            </a:pP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2</a:t>
            </a:r>
            <a:r>
              <a:rPr kumimoji="0" lang="en-US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NASA Goddard Space Flight Center</a:t>
            </a:r>
          </a:p>
          <a:p>
            <a:pPr lvl="0" algn="ctr" defTabSz="914400">
              <a:buSzPct val="80000"/>
              <a:defRPr/>
            </a:pP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University of Colorado</a:t>
            </a:r>
            <a:endParaRPr kumimoji="0" lang="en-US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kumimoji="0" lang="en-US" sz="80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lang="en-US" sz="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2133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marL="0" indent="0" hangingPunct="0"/>
            <a:r>
              <a:rPr lang="en-US" sz="3600" dirty="0" smtClean="0">
                <a:latin typeface="Arial"/>
                <a:cs typeface="Arial"/>
              </a:rPr>
              <a:t>MODIS and CALIPSO observations near clouds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8" name="Picture 7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604470"/>
            <a:ext cx="1282235" cy="1089681"/>
          </a:xfrm>
          <a:prstGeom prst="rect">
            <a:avLst/>
          </a:prstGeom>
        </p:spPr>
      </p:pic>
      <p:pic>
        <p:nvPicPr>
          <p:cNvPr id="9" name="Picture 8" descr="JCET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604470"/>
            <a:ext cx="1111952" cy="1089681"/>
          </a:xfrm>
          <a:prstGeom prst="rect">
            <a:avLst/>
          </a:prstGeom>
        </p:spPr>
      </p:pic>
      <p:pic>
        <p:nvPicPr>
          <p:cNvPr id="7" name="Picture 6" descr="dn16864-1_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883150"/>
            <a:ext cx="2362200" cy="1803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143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hangingPunct="0"/>
            <a:r>
              <a:rPr lang="en-US" sz="4000" dirty="0" smtClean="0">
                <a:latin typeface="Arial"/>
                <a:cs typeface="Arial"/>
              </a:rPr>
              <a:t>Map of CALIPSO enhancements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80061"/>
            <a:ext cx="1859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Várnai and Marshak (2010)</a:t>
            </a:r>
            <a:endParaRPr lang="en-US" sz="1200" dirty="0"/>
          </a:p>
        </p:txBody>
      </p:sp>
      <p:pic>
        <p:nvPicPr>
          <p:cNvPr id="18" name="Picture 17" descr="F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057400"/>
            <a:ext cx="2872740" cy="48463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85982" y="2558534"/>
            <a:ext cx="169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0-5 km </a:t>
            </a:r>
            <a:r>
              <a:rPr lang="en-US" dirty="0" smtClean="0"/>
              <a:t>–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15-20 km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1333872" y="3886200"/>
            <a:ext cx="179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5-10 km </a:t>
            </a:r>
            <a:r>
              <a:rPr lang="en-US" dirty="0" smtClean="0"/>
              <a:t>–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15-20 km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1295400" y="5193268"/>
            <a:ext cx="187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10-15 km </a:t>
            </a:r>
            <a:r>
              <a:rPr lang="en-US" dirty="0" smtClean="0"/>
              <a:t>–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15-20 km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886200" y="6550223"/>
            <a:ext cx="1673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Difference (10</a:t>
            </a:r>
            <a:r>
              <a:rPr lang="en-US" sz="1400" baseline="30000" dirty="0" smtClean="0"/>
              <a:t>-3</a:t>
            </a:r>
            <a:r>
              <a:rPr lang="en-US" sz="1400" dirty="0" smtClean="0"/>
              <a:t> sr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143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hangingPunct="0"/>
            <a:r>
              <a:rPr lang="en-US" sz="4000" dirty="0" smtClean="0">
                <a:latin typeface="Arial"/>
                <a:cs typeface="Arial"/>
              </a:rPr>
              <a:t>CALIPSO color ratios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80061"/>
            <a:ext cx="1859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Várnai and Marshak (2010)</a:t>
            </a:r>
            <a:endParaRPr lang="en-US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2029978"/>
            <a:ext cx="4017777" cy="4142222"/>
            <a:chOff x="457200" y="2029978"/>
            <a:chExt cx="4017777" cy="4142222"/>
          </a:xfrm>
        </p:grpSpPr>
        <p:pic>
          <p:nvPicPr>
            <p:cNvPr id="18" name="Picture 17" descr="Picture 1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2029978"/>
              <a:ext cx="4017777" cy="414222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19200" y="25146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8200" y="2057400"/>
            <a:ext cx="4213333" cy="4115555"/>
            <a:chOff x="4648200" y="2057400"/>
            <a:chExt cx="4213333" cy="4115555"/>
          </a:xfrm>
        </p:grpSpPr>
        <p:pic>
          <p:nvPicPr>
            <p:cNvPr id="21" name="Picture 20" descr="Picture 1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2057400"/>
              <a:ext cx="4213333" cy="411555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38800" y="24384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143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hangingPunct="0"/>
            <a:r>
              <a:rPr lang="en-US" sz="4000" dirty="0" smtClean="0">
                <a:latin typeface="Arial"/>
                <a:cs typeface="Arial"/>
              </a:rPr>
              <a:t>CALIPSO altitude dependence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80061"/>
            <a:ext cx="1859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Várnai and Marshak (2010)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1981200"/>
            <a:ext cx="4346667" cy="3884444"/>
            <a:chOff x="457200" y="1981200"/>
            <a:chExt cx="4346667" cy="3884444"/>
          </a:xfrm>
        </p:grpSpPr>
        <p:pic>
          <p:nvPicPr>
            <p:cNvPr id="6" name="Picture 5" descr="Picture 1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981200"/>
              <a:ext cx="4346667" cy="388444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143000" y="22098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97333" y="1981200"/>
            <a:ext cx="4346667" cy="3955555"/>
            <a:chOff x="4797333" y="1981200"/>
            <a:chExt cx="4346667" cy="3955555"/>
          </a:xfrm>
        </p:grpSpPr>
        <p:pic>
          <p:nvPicPr>
            <p:cNvPr id="7" name="Picture 6" descr="Picture 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7333" y="1981200"/>
              <a:ext cx="4346667" cy="3955555"/>
            </a:xfrm>
            <a:prstGeom prst="rect">
              <a:avLst/>
            </a:prstGeom>
          </p:spPr>
        </p:pic>
        <p:sp>
          <p:nvSpPr>
            <p:cNvPr id="9" name="Rectangle 8"/>
            <p:cNvSpPr>
              <a:spLocks/>
            </p:cNvSpPr>
            <p:nvPr/>
          </p:nvSpPr>
          <p:spPr>
            <a:xfrm>
              <a:off x="5486400" y="2301240"/>
              <a:ext cx="117348" cy="213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143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hangingPunct="0"/>
            <a:r>
              <a:rPr lang="en-US" sz="4000" dirty="0" smtClean="0">
                <a:latin typeface="Arial"/>
                <a:cs typeface="Arial"/>
              </a:rPr>
              <a:t>Aerosol backscatter</a:t>
            </a:r>
            <a:endParaRPr lang="en-US" sz="4000" dirty="0">
              <a:latin typeface="Arial"/>
              <a:cs typeface="Arial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9600" y="3429000"/>
          <a:ext cx="2551113" cy="685800"/>
        </p:xfrm>
        <a:graphic>
          <a:graphicData uri="http://schemas.openxmlformats.org/presentationml/2006/ole">
            <p:oleObj spid="_x0000_s35842" name="Equation" r:id="rId4" imgW="1701800" imgH="457200" progId="Equation.3">
              <p:embed/>
            </p:oleObj>
          </a:graphicData>
        </a:graphic>
      </p:graphicFrame>
      <p:pic>
        <p:nvPicPr>
          <p:cNvPr id="5" name="Picture 4" descr="Picture 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429" y="1981200"/>
            <a:ext cx="5348571" cy="390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87425" y="1547813"/>
            <a:ext cx="7394575" cy="531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143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hangingPunct="0"/>
            <a:r>
              <a:rPr lang="en-US" sz="4000" dirty="0" smtClean="0">
                <a:latin typeface="Arial"/>
                <a:cs typeface="Arial"/>
              </a:rPr>
              <a:t>Aerosol detection confidence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9" name="Picture 8" descr="Picture 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3600"/>
            <a:ext cx="4364444" cy="3920000"/>
          </a:xfrm>
          <a:prstGeom prst="rect">
            <a:avLst/>
          </a:prstGeom>
        </p:spPr>
      </p:pic>
      <p:pic>
        <p:nvPicPr>
          <p:cNvPr id="10" name="Picture 9" descr="Picture 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15822"/>
            <a:ext cx="4400000" cy="3937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143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hangingPunct="0"/>
            <a:r>
              <a:rPr lang="en-US" sz="4400" dirty="0" smtClean="0">
                <a:latin typeface="Arial"/>
                <a:cs typeface="Arial"/>
              </a:rPr>
              <a:t>Summary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3000" y="1752600"/>
            <a:ext cx="716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 smtClean="0"/>
              <a:t>MODIS observations show that 3D radiative processes play an important role in creating clear sky reflectance enhancements near clouds;</a:t>
            </a:r>
          </a:p>
          <a:p>
            <a:endParaRPr lang="en-US" sz="1400" dirty="0" smtClean="0"/>
          </a:p>
          <a:p>
            <a:pPr lvl="1">
              <a:buFont typeface="Arial"/>
              <a:buChar char="•"/>
            </a:pPr>
            <a:r>
              <a:rPr lang="en-US" sz="1400" dirty="0" smtClean="0"/>
              <a:t>Enhancements extend more than 10 km away from clouds and are stronger near illuminated cloud sides than shadowy ones;</a:t>
            </a:r>
          </a:p>
          <a:p>
            <a:pPr lvl="1">
              <a:buFont typeface="Arial"/>
              <a:buChar char="•"/>
            </a:pPr>
            <a:endParaRPr lang="en-US" sz="1400" dirty="0" smtClean="0"/>
          </a:p>
          <a:p>
            <a:pPr lvl="1">
              <a:buFont typeface="Arial"/>
              <a:buChar char="•"/>
            </a:pPr>
            <a:r>
              <a:rPr lang="en-US" sz="1400" dirty="0" smtClean="0"/>
              <a:t>Enhancements are stronger at shorter wavelengths and near optically thicker clouds which confirms the hypothesis of “apparent bluing of aerosols”.</a:t>
            </a:r>
          </a:p>
          <a:p>
            <a:endParaRPr lang="en-US" sz="1400" dirty="0" smtClean="0"/>
          </a:p>
          <a:p>
            <a:pPr>
              <a:buFont typeface="Arial"/>
              <a:buChar char="•"/>
            </a:pPr>
            <a:r>
              <a:rPr lang="en-US" sz="1400" dirty="0" smtClean="0"/>
              <a:t>CALIPSO observations show that clouds are surrounded by a transition zone of enhanced particle backscatter and size over most oceanic regions, especially near cloud top altitude. </a:t>
            </a:r>
          </a:p>
          <a:p>
            <a:pPr>
              <a:buFont typeface="Arial"/>
              <a:buChar char="•"/>
            </a:pPr>
            <a:endParaRPr lang="en-US" sz="1400" dirty="0" smtClean="0"/>
          </a:p>
          <a:p>
            <a:pPr>
              <a:buFont typeface="Arial"/>
              <a:buChar char="•"/>
            </a:pPr>
            <a:r>
              <a:rPr lang="en-US" sz="1400" dirty="0" smtClean="0"/>
              <a:t>Transition zone needs to be considered in studies of aerosols and aerosol-cloud interactions, but solar reflectance measurements in transition zone need to be corrected for 3D effects; a simple two-layer model shows promise for such corrections.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5" name="Picture 4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111750"/>
            <a:ext cx="2438400" cy="1621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143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hangingPunct="0"/>
            <a:r>
              <a:rPr lang="en-US" sz="4000" dirty="0" smtClean="0">
                <a:latin typeface="Arial"/>
                <a:cs typeface="Arial"/>
              </a:rPr>
              <a:t>Clear areas near clouds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27" name="Picture 26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14" y="1905000"/>
            <a:ext cx="3599986" cy="4019162"/>
          </a:xfrm>
          <a:prstGeom prst="rect">
            <a:avLst/>
          </a:prstGeom>
        </p:spPr>
      </p:pic>
      <p:pic>
        <p:nvPicPr>
          <p:cNvPr id="28" name="Picture 27" descr="Picture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034222"/>
            <a:ext cx="2648889" cy="2537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244" y="4942582"/>
            <a:ext cx="478849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/>
              <a:t>Motivation: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Help satellite studies of aerosol-cloud interactions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Aerosol remote sensing near clouds is challenging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Excluding areas near-cloud risks biases in aerosol data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143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hangingPunct="0"/>
            <a:r>
              <a:rPr lang="en-US" sz="4000" dirty="0" smtClean="0">
                <a:latin typeface="Arial"/>
                <a:cs typeface="Arial"/>
              </a:rPr>
              <a:t>Enhanced solar reflectances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251325" y="1600200"/>
            <a:ext cx="4489450" cy="4837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1325" y="2181225"/>
            <a:ext cx="4489450" cy="4257675"/>
          </a:xfrm>
          <a:prstGeom prst="rect">
            <a:avLst/>
          </a:prstGeom>
          <a:noFill/>
        </p:spPr>
      </p:pic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681038" y="1747838"/>
            <a:ext cx="3016250" cy="2747962"/>
            <a:chOff x="9696" y="8928"/>
            <a:chExt cx="2435" cy="2126"/>
          </a:xfrm>
        </p:grpSpPr>
        <p:pic>
          <p:nvPicPr>
            <p:cNvPr id="10" name="Picture 6" descr="Sep22_05"/>
            <p:cNvPicPr>
              <a:picLocks noChangeAspect="1" noChangeArrowheads="1"/>
            </p:cNvPicPr>
            <p:nvPr/>
          </p:nvPicPr>
          <p:blipFill>
            <a:blip r:embed="rId4"/>
            <a:srcRect l="2353" t="4546" r="2353" b="21822"/>
            <a:stretch>
              <a:fillRect/>
            </a:stretch>
          </p:blipFill>
          <p:spPr bwMode="auto">
            <a:xfrm>
              <a:off x="9696" y="8928"/>
              <a:ext cx="2435" cy="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reeform 7"/>
            <p:cNvSpPr>
              <a:spLocks noChangeAspect="1"/>
            </p:cNvSpPr>
            <p:nvPr/>
          </p:nvSpPr>
          <p:spPr bwMode="auto">
            <a:xfrm rot="-75487">
              <a:off x="9997" y="10328"/>
              <a:ext cx="1283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4" y="85"/>
                </a:cxn>
                <a:cxn ang="0">
                  <a:pos x="1283" y="66"/>
                </a:cxn>
              </a:cxnLst>
              <a:rect l="0" t="0" r="r" b="b"/>
              <a:pathLst>
                <a:path w="1283" h="96">
                  <a:moveTo>
                    <a:pt x="0" y="0"/>
                  </a:moveTo>
                  <a:cubicBezTo>
                    <a:pt x="225" y="37"/>
                    <a:pt x="450" y="74"/>
                    <a:pt x="664" y="85"/>
                  </a:cubicBezTo>
                  <a:cubicBezTo>
                    <a:pt x="878" y="96"/>
                    <a:pt x="1180" y="69"/>
                    <a:pt x="1283" y="6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10104" y="9955"/>
              <a:ext cx="1163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1" y="82"/>
                </a:cxn>
                <a:cxn ang="0">
                  <a:pos x="1163" y="45"/>
                </a:cxn>
              </a:cxnLst>
              <a:rect l="0" t="0" r="r" b="b"/>
              <a:pathLst>
                <a:path w="1163" h="89">
                  <a:moveTo>
                    <a:pt x="0" y="0"/>
                  </a:moveTo>
                  <a:cubicBezTo>
                    <a:pt x="188" y="37"/>
                    <a:pt x="377" y="75"/>
                    <a:pt x="571" y="82"/>
                  </a:cubicBezTo>
                  <a:cubicBezTo>
                    <a:pt x="765" y="89"/>
                    <a:pt x="1064" y="51"/>
                    <a:pt x="1163" y="4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Aspect="1" noChangeShapeType="1"/>
            </p:cNvSpPr>
            <p:nvPr/>
          </p:nvSpPr>
          <p:spPr bwMode="auto">
            <a:xfrm flipH="1">
              <a:off x="9989" y="9949"/>
              <a:ext cx="121" cy="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Aspect="1" noChangeShapeType="1"/>
            </p:cNvSpPr>
            <p:nvPr/>
          </p:nvSpPr>
          <p:spPr bwMode="auto">
            <a:xfrm>
              <a:off x="11261" y="9994"/>
              <a:ext cx="22" cy="41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523805" y="1701224"/>
            <a:ext cx="258866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MODIS Terra</a:t>
            </a:r>
          </a:p>
          <a:p>
            <a:pPr algn="ctr"/>
            <a:r>
              <a:rPr lang="en-US" sz="1600" dirty="0" smtClean="0"/>
              <a:t>2000-2007, September 14</a:t>
            </a:r>
            <a:r>
              <a:rPr lang="en-US" sz="1600" dirty="0"/>
              <a:t>-</a:t>
            </a:r>
            <a:r>
              <a:rPr lang="en-US" sz="1600" dirty="0" smtClean="0"/>
              <a:t>29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80923" y="4495800"/>
            <a:ext cx="1834326" cy="2362200"/>
            <a:chOff x="720632" y="2266654"/>
            <a:chExt cx="3124200" cy="4225830"/>
          </a:xfrm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720632" y="2266654"/>
              <a:ext cx="3124200" cy="219097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720632" y="4176626"/>
              <a:ext cx="3124200" cy="2313143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 flipV="1">
              <a:off x="720632" y="5793382"/>
              <a:ext cx="3124200" cy="699102"/>
            </a:xfrm>
            <a:prstGeom prst="flowChartDocument">
              <a:avLst/>
            </a:prstGeom>
            <a:solidFill>
              <a:srgbClr val="00462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800148" y="3240492"/>
              <a:ext cx="266652" cy="26470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" name="Picture 15" descr="TerraPosterNAS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81932" y="2285659"/>
              <a:ext cx="1152836" cy="885076"/>
            </a:xfrm>
            <a:prstGeom prst="rect">
              <a:avLst/>
            </a:prstGeom>
            <a:noFill/>
          </p:spPr>
        </p:pic>
        <p:sp>
          <p:nvSpPr>
            <p:cNvPr id="23" name="AutoShape 16"/>
            <p:cNvSpPr>
              <a:spLocks noChangeArrowheads="1"/>
            </p:cNvSpPr>
            <p:nvPr/>
          </p:nvSpPr>
          <p:spPr bwMode="auto">
            <a:xfrm flipV="1">
              <a:off x="2588519" y="2931818"/>
              <a:ext cx="128682" cy="3276952"/>
            </a:xfrm>
            <a:prstGeom prst="can">
              <a:avLst>
                <a:gd name="adj" fmla="val 84453"/>
              </a:avLst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1037695" y="3558973"/>
              <a:ext cx="1614502" cy="1791871"/>
              <a:chOff x="3089" y="2010"/>
              <a:chExt cx="1217" cy="1320"/>
            </a:xfrm>
          </p:grpSpPr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>
                <a:off x="3089" y="2010"/>
                <a:ext cx="735" cy="132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 flipV="1">
                <a:off x="3811" y="2894"/>
                <a:ext cx="495" cy="4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 flipV="1">
                <a:off x="4306" y="2036"/>
                <a:ext cx="0" cy="859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>
              <a:off x="877174" y="5331840"/>
              <a:ext cx="1396935" cy="202265"/>
            </a:xfrm>
            <a:prstGeom prst="cloudCallout">
              <a:avLst>
                <a:gd name="adj1" fmla="val 5556"/>
                <a:gd name="adj2" fmla="val 9731"/>
              </a:avLst>
            </a:prstGeom>
            <a:solidFill>
              <a:srgbClr val="AAE5F9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143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hangingPunct="0"/>
            <a:r>
              <a:rPr lang="en-US" sz="4000" dirty="0" smtClean="0">
                <a:latin typeface="Arial"/>
                <a:cs typeface="Arial"/>
              </a:rPr>
              <a:t>Asymmetry of reflectances</a:t>
            </a:r>
            <a:endParaRPr lang="en-US" sz="4000" dirty="0">
              <a:latin typeface="Arial"/>
              <a:cs typeface="Arial"/>
            </a:endParaRPr>
          </a:p>
        </p:txBody>
      </p:sp>
      <p:grpSp>
        <p:nvGrpSpPr>
          <p:cNvPr id="6" name="Group 37"/>
          <p:cNvGrpSpPr>
            <a:grpSpLocks noChangeAspect="1"/>
          </p:cNvGrpSpPr>
          <p:nvPr/>
        </p:nvGrpSpPr>
        <p:grpSpPr bwMode="auto">
          <a:xfrm>
            <a:off x="525540" y="1905001"/>
            <a:ext cx="2722215" cy="2743199"/>
            <a:chOff x="623" y="613"/>
            <a:chExt cx="1601" cy="1598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623" y="2013"/>
              <a:ext cx="86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Wen et al. (2006</a:t>
              </a:r>
              <a:r>
                <a:rPr lang="en-US" sz="1600">
                  <a:solidFill>
                    <a:schemeClr val="bg1"/>
                  </a:solidFill>
                </a:rPr>
                <a:t>)</a:t>
              </a:r>
              <a:endParaRPr lang="en-US"/>
            </a:p>
          </p:txBody>
        </p:sp>
        <p:grpSp>
          <p:nvGrpSpPr>
            <p:cNvPr id="10" name="Group 9"/>
            <p:cNvGrpSpPr>
              <a:grpSpLocks noChangeAspect="1"/>
            </p:cNvGrpSpPr>
            <p:nvPr/>
          </p:nvGrpSpPr>
          <p:grpSpPr bwMode="auto">
            <a:xfrm>
              <a:off x="679" y="613"/>
              <a:ext cx="1545" cy="1424"/>
              <a:chOff x="273" y="878"/>
              <a:chExt cx="2778" cy="2562"/>
            </a:xfrm>
          </p:grpSpPr>
          <p:sp>
            <p:nvSpPr>
              <p:cNvPr id="12" name="Rectangle 5"/>
              <p:cNvSpPr>
                <a:spLocks noChangeAspect="1" noChangeArrowheads="1"/>
              </p:cNvSpPr>
              <p:nvPr/>
            </p:nvSpPr>
            <p:spPr bwMode="auto">
              <a:xfrm>
                <a:off x="273" y="878"/>
                <a:ext cx="2778" cy="25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3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6" y="932"/>
                <a:ext cx="2640" cy="2473"/>
              </a:xfrm>
              <a:prstGeom prst="rect">
                <a:avLst/>
              </a:prstGeom>
              <a:noFill/>
            </p:spPr>
          </p:pic>
          <p:sp>
            <p:nvSpPr>
              <p:cNvPr id="14" name="Rectangle 7"/>
              <p:cNvSpPr>
                <a:spLocks noChangeAspect="1" noChangeArrowheads="1"/>
              </p:cNvSpPr>
              <p:nvPr/>
            </p:nvSpPr>
            <p:spPr bwMode="auto">
              <a:xfrm>
                <a:off x="2859" y="932"/>
                <a:ext cx="192" cy="24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AutoShape 19"/>
            <p:cNvSpPr>
              <a:spLocks noChangeAspect="1" noChangeArrowheads="1"/>
            </p:cNvSpPr>
            <p:nvPr/>
          </p:nvSpPr>
          <p:spPr bwMode="auto">
            <a:xfrm>
              <a:off x="1591" y="2037"/>
              <a:ext cx="179" cy="174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38"/>
          <p:cNvGrpSpPr>
            <a:grpSpLocks noChangeAspect="1"/>
          </p:cNvGrpSpPr>
          <p:nvPr/>
        </p:nvGrpSpPr>
        <p:grpSpPr bwMode="auto">
          <a:xfrm>
            <a:off x="3886200" y="4832003"/>
            <a:ext cx="2025254" cy="1984748"/>
            <a:chOff x="3024" y="643"/>
            <a:chExt cx="1947" cy="1908"/>
          </a:xfrm>
        </p:grpSpPr>
        <p:sp>
          <p:nvSpPr>
            <p:cNvPr id="19" name="Rectangle 26"/>
            <p:cNvSpPr>
              <a:spLocks noChangeAspect="1" noChangeArrowheads="1"/>
            </p:cNvSpPr>
            <p:nvPr/>
          </p:nvSpPr>
          <p:spPr bwMode="auto">
            <a:xfrm>
              <a:off x="3024" y="643"/>
              <a:ext cx="1947" cy="66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27"/>
            <p:cNvSpPr>
              <a:spLocks noChangeAspect="1" noChangeArrowheads="1"/>
            </p:cNvSpPr>
            <p:nvPr/>
          </p:nvSpPr>
          <p:spPr bwMode="auto">
            <a:xfrm>
              <a:off x="3024" y="1141"/>
              <a:ext cx="1947" cy="1408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28"/>
            <p:cNvSpPr>
              <a:spLocks noChangeAspect="1" noChangeArrowheads="1"/>
            </p:cNvSpPr>
            <p:nvPr/>
          </p:nvSpPr>
          <p:spPr bwMode="auto">
            <a:xfrm flipV="1">
              <a:off x="3024" y="2125"/>
              <a:ext cx="1947" cy="426"/>
            </a:xfrm>
            <a:prstGeom prst="flowChartDocument">
              <a:avLst/>
            </a:prstGeom>
            <a:solidFill>
              <a:srgbClr val="00462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2" name="AutoShape 29"/>
            <p:cNvSpPr>
              <a:spLocks noChangeAspect="1" noChangeArrowheads="1"/>
            </p:cNvSpPr>
            <p:nvPr/>
          </p:nvSpPr>
          <p:spPr bwMode="auto">
            <a:xfrm>
              <a:off x="3261" y="715"/>
              <a:ext cx="247" cy="239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30"/>
            <p:cNvSpPr>
              <a:spLocks noChangeAspect="1" noChangeArrowheads="1"/>
            </p:cNvSpPr>
            <p:nvPr/>
          </p:nvSpPr>
          <p:spPr bwMode="auto">
            <a:xfrm flipH="1" flipV="1">
              <a:off x="3731" y="1720"/>
              <a:ext cx="737" cy="261"/>
            </a:xfrm>
            <a:prstGeom prst="cloudCallout">
              <a:avLst>
                <a:gd name="adj1" fmla="val 15468"/>
                <a:gd name="adj2" fmla="val -21523"/>
              </a:avLst>
            </a:prstGeom>
            <a:solidFill>
              <a:srgbClr val="AAE5F9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31"/>
            <p:cNvSpPr>
              <a:spLocks noChangeAspect="1"/>
            </p:cNvSpPr>
            <p:nvPr/>
          </p:nvSpPr>
          <p:spPr bwMode="auto">
            <a:xfrm>
              <a:off x="3384" y="1310"/>
              <a:ext cx="510" cy="44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616" y="536"/>
                </a:cxn>
                <a:cxn ang="0">
                  <a:pos x="0" y="426"/>
                </a:cxn>
                <a:cxn ang="0">
                  <a:pos x="0" y="12"/>
                </a:cxn>
              </a:cxnLst>
              <a:rect l="0" t="0" r="r" b="b"/>
              <a:pathLst>
                <a:path w="616" h="536">
                  <a:moveTo>
                    <a:pt x="167" y="0"/>
                  </a:moveTo>
                  <a:lnTo>
                    <a:pt x="616" y="536"/>
                  </a:lnTo>
                  <a:lnTo>
                    <a:pt x="0" y="426"/>
                  </a:lnTo>
                  <a:lnTo>
                    <a:pt x="0" y="12"/>
                  </a:ln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 noChangeAspect="1"/>
            </p:cNvSpPr>
            <p:nvPr/>
          </p:nvSpPr>
          <p:spPr bwMode="auto">
            <a:xfrm>
              <a:off x="3974" y="1311"/>
              <a:ext cx="713" cy="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" y="546"/>
                </a:cxn>
                <a:cxn ang="0">
                  <a:pos x="863" y="414"/>
                </a:cxn>
                <a:cxn ang="0">
                  <a:pos x="863" y="5"/>
                </a:cxn>
              </a:cxnLst>
              <a:rect l="0" t="0" r="r" b="b"/>
              <a:pathLst>
                <a:path w="863" h="546">
                  <a:moveTo>
                    <a:pt x="0" y="0"/>
                  </a:moveTo>
                  <a:lnTo>
                    <a:pt x="443" y="546"/>
                  </a:lnTo>
                  <a:lnTo>
                    <a:pt x="863" y="414"/>
                  </a:lnTo>
                  <a:lnTo>
                    <a:pt x="863" y="5"/>
                  </a:ln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33"/>
            <p:cNvSpPr>
              <a:spLocks noChangeAspect="1" noChangeShapeType="1"/>
            </p:cNvSpPr>
            <p:nvPr/>
          </p:nvSpPr>
          <p:spPr bwMode="auto">
            <a:xfrm>
              <a:off x="3974" y="1315"/>
              <a:ext cx="366" cy="44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7" name="Picture 34" descr="TerraPosterNAS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6" y="904"/>
              <a:ext cx="315" cy="237"/>
            </a:xfrm>
            <a:prstGeom prst="rect">
              <a:avLst/>
            </a:prstGeom>
            <a:noFill/>
          </p:spPr>
        </p:pic>
        <p:sp>
          <p:nvSpPr>
            <p:cNvPr id="28" name="Line 35"/>
            <p:cNvSpPr>
              <a:spLocks noChangeAspect="1" noChangeShapeType="1"/>
            </p:cNvSpPr>
            <p:nvPr/>
          </p:nvSpPr>
          <p:spPr bwMode="auto">
            <a:xfrm>
              <a:off x="4248" y="1040"/>
              <a:ext cx="54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 Box 36"/>
            <p:cNvSpPr txBox="1">
              <a:spLocks noChangeAspect="1" noChangeArrowheads="1"/>
            </p:cNvSpPr>
            <p:nvPr/>
          </p:nvSpPr>
          <p:spPr bwMode="auto">
            <a:xfrm>
              <a:off x="4223" y="869"/>
              <a:ext cx="590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666431" y="175260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Orbit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3810000"/>
            <a:ext cx="1439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Wen et al. (2007)</a:t>
            </a:r>
          </a:p>
        </p:txBody>
      </p:sp>
      <p:pic>
        <p:nvPicPr>
          <p:cNvPr id="32" name="Picture 31" descr="Picture 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777" y="2057400"/>
            <a:ext cx="2425397" cy="2774603"/>
          </a:xfrm>
          <a:prstGeom prst="rect">
            <a:avLst/>
          </a:prstGeom>
        </p:spPr>
      </p:pic>
      <p:pic>
        <p:nvPicPr>
          <p:cNvPr id="33" name="Picture 32" descr="Picture 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060377"/>
            <a:ext cx="2412699" cy="276825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97308" y="3810000"/>
            <a:ext cx="1046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Frank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Evans</a:t>
            </a:r>
          </a:p>
        </p:txBody>
      </p:sp>
      <p:sp>
        <p:nvSpPr>
          <p:cNvPr id="35" name="AutoShape 19"/>
          <p:cNvSpPr>
            <a:spLocks noChangeAspect="1" noChangeArrowheads="1"/>
          </p:cNvSpPr>
          <p:nvPr/>
        </p:nvSpPr>
        <p:spPr bwMode="auto">
          <a:xfrm>
            <a:off x="3464652" y="1811710"/>
            <a:ext cx="290250" cy="284851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38600" y="1676400"/>
            <a:ext cx="149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baseline="-25000" dirty="0" smtClean="0"/>
              <a:t>3D</a:t>
            </a:r>
            <a:r>
              <a:rPr lang="en-US" dirty="0" smtClean="0"/>
              <a:t> (0.47 µ</a:t>
            </a:r>
            <a:r>
              <a:rPr lang="en-US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28363" y="1676400"/>
            <a:ext cx="18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baseline="-25000" dirty="0" smtClean="0"/>
              <a:t>3D</a:t>
            </a:r>
            <a:r>
              <a:rPr lang="en-US" dirty="0" smtClean="0"/>
              <a:t>-</a:t>
            </a:r>
            <a:r>
              <a:rPr lang="en-US" i="1" dirty="0" smtClean="0"/>
              <a:t>R</a:t>
            </a:r>
            <a:r>
              <a:rPr lang="en-US" baseline="-25000" dirty="0" smtClean="0"/>
              <a:t>1D</a:t>
            </a:r>
            <a:r>
              <a:rPr lang="en-US" dirty="0" smtClean="0"/>
              <a:t> (0.47 µ</a:t>
            </a:r>
            <a:r>
              <a:rPr lang="en-US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43000" y="1676400"/>
            <a:ext cx="14961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baseline="-25000" dirty="0" smtClean="0"/>
              <a:t>3D</a:t>
            </a:r>
            <a:r>
              <a:rPr lang="en-US" dirty="0" smtClean="0"/>
              <a:t> (0.47 µ</a:t>
            </a:r>
            <a:r>
              <a:rPr lang="en-US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17077" y="3810000"/>
            <a:ext cx="1046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Frank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Evans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143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hangingPunct="0"/>
            <a:r>
              <a:rPr lang="en-US" sz="4000" dirty="0" smtClean="0">
                <a:latin typeface="Arial"/>
                <a:cs typeface="Arial"/>
              </a:rPr>
              <a:t>Asymmetry in MODIS data</a:t>
            </a:r>
            <a:endParaRPr lang="en-US" sz="4000" dirty="0">
              <a:latin typeface="Arial"/>
              <a:cs typeface="Arial"/>
            </a:endParaRPr>
          </a:p>
        </p:txBody>
      </p:sp>
      <p:grpSp>
        <p:nvGrpSpPr>
          <p:cNvPr id="6" name="Group 32"/>
          <p:cNvGrpSpPr/>
          <p:nvPr/>
        </p:nvGrpSpPr>
        <p:grpSpPr>
          <a:xfrm>
            <a:off x="1192213" y="1636712"/>
            <a:ext cx="7102475" cy="2782888"/>
            <a:chOff x="1192213" y="4075112"/>
            <a:chExt cx="7102475" cy="2782888"/>
          </a:xfrm>
        </p:grpSpPr>
        <p:grpSp>
          <p:nvGrpSpPr>
            <p:cNvPr id="8" name="Group 31"/>
            <p:cNvGrpSpPr/>
            <p:nvPr/>
          </p:nvGrpSpPr>
          <p:grpSpPr>
            <a:xfrm>
              <a:off x="1192213" y="4267200"/>
              <a:ext cx="7102475" cy="2590800"/>
              <a:chOff x="1192213" y="4267200"/>
              <a:chExt cx="7102475" cy="2590800"/>
            </a:xfrm>
          </p:grpSpPr>
          <p:pic>
            <p:nvPicPr>
              <p:cNvPr id="15" name="Picture 22" descr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192213" y="4327525"/>
                <a:ext cx="3529012" cy="2530475"/>
              </a:xfrm>
              <a:prstGeom prst="rect">
                <a:avLst/>
              </a:prstGeom>
              <a:noFill/>
            </p:spPr>
          </p:pic>
          <p:pic>
            <p:nvPicPr>
              <p:cNvPr id="16" name="Picture 23" descr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21225" y="4267200"/>
                <a:ext cx="3573463" cy="2530475"/>
              </a:xfrm>
              <a:prstGeom prst="rect">
                <a:avLst/>
              </a:prstGeom>
              <a:noFill/>
            </p:spPr>
          </p:pic>
        </p:grp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597150" y="4075112"/>
              <a:ext cx="4711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0.47 µ</a:t>
              </a:r>
              <a:r>
                <a:rPr lang="en-US" sz="2000" dirty="0" err="1"/>
                <a:t>m</a:t>
              </a:r>
              <a:r>
                <a:rPr lang="en-US" sz="2000" dirty="0"/>
                <a:t>                                      0.86 µ</a:t>
              </a:r>
              <a:r>
                <a:rPr lang="en-US" sz="2000" dirty="0" err="1"/>
                <a:t>m</a:t>
              </a:r>
              <a:endParaRPr lang="en-US" sz="20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666431" y="175260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Orbit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2" name="Picture 31" descr="Picture 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955" y="4419600"/>
            <a:ext cx="6802540" cy="243746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0" y="6580061"/>
            <a:ext cx="1859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Várnai and Marshak (2009)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143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hangingPunct="0"/>
            <a:r>
              <a:rPr lang="en-US" sz="4000" dirty="0" smtClean="0">
                <a:latin typeface="Arial"/>
                <a:cs typeface="Arial"/>
              </a:rPr>
              <a:t>Contributions to enhancement  </a:t>
            </a:r>
            <a:endParaRPr lang="en-US" sz="4000" dirty="0">
              <a:latin typeface="Arial"/>
              <a:cs typeface="Arial"/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990600" y="1752600"/>
            <a:ext cx="7269480" cy="5143500"/>
            <a:chOff x="533400" y="1143000"/>
            <a:chExt cx="8077200" cy="5715000"/>
          </a:xfrm>
        </p:grpSpPr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V="1">
              <a:off x="533400" y="6400800"/>
              <a:ext cx="8077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4953000" y="3505200"/>
              <a:ext cx="609600" cy="1143000"/>
            </a:xfrm>
            <a:prstGeom prst="line">
              <a:avLst/>
            </a:prstGeom>
            <a:noFill/>
            <a:ln w="9525">
              <a:solidFill>
                <a:srgbClr val="FF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533400" y="1143000"/>
              <a:ext cx="8077200" cy="3276600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535FF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 flipV="1">
              <a:off x="4267200" y="25146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533400" y="4419600"/>
              <a:ext cx="8077200" cy="2438400"/>
            </a:xfrm>
            <a:prstGeom prst="rect">
              <a:avLst/>
            </a:prstGeom>
            <a:gradFill rotWithShape="0">
              <a:gsLst>
                <a:gs pos="0">
                  <a:srgbClr val="535FFB"/>
                </a:gs>
                <a:gs pos="100000">
                  <a:srgbClr val="E6E6E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4" name="AutoShape 18"/>
            <p:cNvSpPr>
              <a:spLocks noChangeArrowheads="1"/>
            </p:cNvSpPr>
            <p:nvPr/>
          </p:nvSpPr>
          <p:spPr bwMode="auto">
            <a:xfrm>
              <a:off x="2057400" y="4724400"/>
              <a:ext cx="1524000" cy="533400"/>
            </a:xfrm>
            <a:prstGeom prst="cloudCallout">
              <a:avLst>
                <a:gd name="adj1" fmla="val -1977"/>
                <a:gd name="adj2" fmla="val 3273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5" name="AutoShape 19"/>
            <p:cNvSpPr>
              <a:spLocks noChangeArrowheads="1"/>
            </p:cNvSpPr>
            <p:nvPr/>
          </p:nvSpPr>
          <p:spPr bwMode="auto">
            <a:xfrm>
              <a:off x="5562600" y="4724400"/>
              <a:ext cx="1524000" cy="533400"/>
            </a:xfrm>
            <a:prstGeom prst="cloudCallout">
              <a:avLst>
                <a:gd name="adj1" fmla="val -4269"/>
                <a:gd name="adj2" fmla="val 506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1143000" y="1828800"/>
              <a:ext cx="1600200" cy="2971800"/>
            </a:xfrm>
            <a:prstGeom prst="line">
              <a:avLst/>
            </a:prstGeom>
            <a:noFill/>
            <a:ln w="9525">
              <a:solidFill>
                <a:srgbClr val="FF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AutoShape 21"/>
            <p:cNvSpPr>
              <a:spLocks noChangeArrowheads="1"/>
            </p:cNvSpPr>
            <p:nvPr/>
          </p:nvSpPr>
          <p:spPr bwMode="auto">
            <a:xfrm>
              <a:off x="762000" y="1371600"/>
              <a:ext cx="685800" cy="685800"/>
            </a:xfrm>
            <a:prstGeom prst="sun">
              <a:avLst>
                <a:gd name="adj" fmla="val 28241"/>
              </a:avLst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8000"/>
                </a:solidFill>
              </a:endParaRPr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5410200" y="2819400"/>
              <a:ext cx="1219200" cy="1905000"/>
            </a:xfrm>
            <a:prstGeom prst="line">
              <a:avLst/>
            </a:prstGeom>
            <a:noFill/>
            <a:ln w="9525">
              <a:solidFill>
                <a:srgbClr val="FF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V="1">
              <a:off x="2286000" y="3657600"/>
              <a:ext cx="19050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H="1" flipV="1">
              <a:off x="4343400" y="3657600"/>
              <a:ext cx="12954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25"/>
            <p:cNvSpPr txBox="1">
              <a:spLocks noChangeArrowheads="1"/>
            </p:cNvSpPr>
            <p:nvPr/>
          </p:nvSpPr>
          <p:spPr bwMode="auto">
            <a:xfrm>
              <a:off x="5257800" y="5486400"/>
              <a:ext cx="3124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mic Sans MS" pitchFamily="-128" charset="0"/>
                </a:rPr>
                <a:t>aerosol or molecule</a:t>
              </a:r>
              <a:endParaRPr lang="en-US"/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6019800" y="2732088"/>
              <a:ext cx="2514600" cy="123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omic Sans MS" pitchFamily="-128" charset="0"/>
                </a:rPr>
                <a:t>Amazon clouds</a:t>
              </a:r>
            </a:p>
            <a:p>
              <a:r>
                <a:rPr lang="en-US" sz="1800" dirty="0">
                  <a:solidFill>
                    <a:schemeClr val="bg1"/>
                  </a:solidFill>
                  <a:latin typeface="Comic Sans MS" pitchFamily="-128" charset="0"/>
                </a:rPr>
                <a:t>molecular (</a:t>
              </a:r>
              <a:r>
                <a:rPr lang="en-US" sz="1800" b="1" dirty="0">
                  <a:solidFill>
                    <a:schemeClr val="bg1"/>
                  </a:solidFill>
                  <a:latin typeface="Comic Sans MS" pitchFamily="-128" charset="0"/>
                </a:rPr>
                <a:t>82%</a:t>
              </a:r>
              <a:r>
                <a:rPr lang="en-US" sz="1800" dirty="0">
                  <a:solidFill>
                    <a:schemeClr val="bg1"/>
                  </a:solidFill>
                  <a:latin typeface="Comic Sans MS" pitchFamily="-128" charset="0"/>
                </a:rPr>
                <a:t>)</a:t>
              </a:r>
              <a:r>
                <a:rPr lang="en-US" dirty="0">
                  <a:solidFill>
                    <a:schemeClr val="bg1"/>
                  </a:solidFill>
                  <a:latin typeface="Comic Sans MS" pitchFamily="-128" charset="0"/>
                </a:rPr>
                <a:t>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Comic Sans MS" pitchFamily="-128" charset="0"/>
                </a:rPr>
                <a:t>+ aerosol (</a:t>
              </a:r>
              <a:r>
                <a:rPr lang="en-US" sz="1600" b="1" dirty="0">
                  <a:solidFill>
                    <a:schemeClr val="bg1"/>
                  </a:solidFill>
                  <a:latin typeface="Comic Sans MS" pitchFamily="-128" charset="0"/>
                </a:rPr>
                <a:t>15%</a:t>
              </a:r>
              <a:r>
                <a:rPr lang="en-US" sz="1600" dirty="0">
                  <a:solidFill>
                    <a:schemeClr val="bg1"/>
                  </a:solidFill>
                  <a:latin typeface="Comic Sans MS" pitchFamily="-128" charset="0"/>
                </a:rPr>
                <a:t>)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Comic Sans MS" pitchFamily="-128" charset="0"/>
                </a:rPr>
                <a:t>+ surface (3%)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Line 27"/>
            <p:cNvSpPr>
              <a:spLocks noChangeShapeType="1"/>
            </p:cNvSpPr>
            <p:nvPr/>
          </p:nvSpPr>
          <p:spPr bwMode="auto">
            <a:xfrm flipV="1">
              <a:off x="609600" y="4724400"/>
              <a:ext cx="792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4784725" y="1751013"/>
              <a:ext cx="23161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Comic Sans MS" pitchFamily="-128" charset="0"/>
                </a:rPr>
                <a:t>MODIS sensor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V="1">
              <a:off x="4191000" y="5080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0"/>
            <p:cNvSpPr>
              <a:spLocks noChangeShapeType="1"/>
            </p:cNvSpPr>
            <p:nvPr/>
          </p:nvSpPr>
          <p:spPr bwMode="auto">
            <a:xfrm flipH="1">
              <a:off x="4191000" y="5029200"/>
              <a:ext cx="14478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31"/>
            <p:cNvSpPr>
              <a:spLocks noChangeShapeType="1"/>
            </p:cNvSpPr>
            <p:nvPr/>
          </p:nvSpPr>
          <p:spPr bwMode="auto">
            <a:xfrm flipH="1" flipV="1">
              <a:off x="4343400" y="3581400"/>
              <a:ext cx="25908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32"/>
            <p:cNvSpPr>
              <a:spLocks noChangeShapeType="1"/>
            </p:cNvSpPr>
            <p:nvPr/>
          </p:nvSpPr>
          <p:spPr bwMode="auto">
            <a:xfrm flipV="1">
              <a:off x="3429000" y="3657600"/>
              <a:ext cx="8382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34"/>
            <p:cNvSpPr>
              <a:spLocks noChangeShapeType="1"/>
            </p:cNvSpPr>
            <p:nvPr/>
          </p:nvSpPr>
          <p:spPr bwMode="auto">
            <a:xfrm>
              <a:off x="5181600" y="2895600"/>
              <a:ext cx="1219200" cy="1905000"/>
            </a:xfrm>
            <a:prstGeom prst="line">
              <a:avLst/>
            </a:prstGeom>
            <a:noFill/>
            <a:ln w="9525">
              <a:solidFill>
                <a:srgbClr val="FF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35"/>
            <p:cNvSpPr>
              <a:spLocks noChangeShapeType="1"/>
            </p:cNvSpPr>
            <p:nvPr/>
          </p:nvSpPr>
          <p:spPr bwMode="auto">
            <a:xfrm>
              <a:off x="4876800" y="2895600"/>
              <a:ext cx="1219200" cy="1905000"/>
            </a:xfrm>
            <a:prstGeom prst="line">
              <a:avLst/>
            </a:prstGeom>
            <a:noFill/>
            <a:ln w="9525">
              <a:solidFill>
                <a:srgbClr val="FF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4572000" y="2895600"/>
              <a:ext cx="1219200" cy="1905000"/>
            </a:xfrm>
            <a:prstGeom prst="line">
              <a:avLst/>
            </a:prstGeom>
            <a:noFill/>
            <a:ln w="9525">
              <a:solidFill>
                <a:srgbClr val="FF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7"/>
            <p:cNvSpPr>
              <a:spLocks noChangeArrowheads="1"/>
            </p:cNvSpPr>
            <p:nvPr/>
          </p:nvSpPr>
          <p:spPr bwMode="auto">
            <a:xfrm>
              <a:off x="533400" y="6400800"/>
              <a:ext cx="80772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38"/>
            <p:cNvSpPr txBox="1">
              <a:spLocks noChangeArrowheads="1"/>
            </p:cNvSpPr>
            <p:nvPr/>
          </p:nvSpPr>
          <p:spPr bwMode="auto">
            <a:xfrm>
              <a:off x="6273800" y="6419850"/>
              <a:ext cx="1600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omic Sans MS" pitchFamily="-128" charset="0"/>
                </a:rPr>
                <a:t>surface</a:t>
              </a:r>
              <a:endParaRPr lang="en-US"/>
            </a:p>
          </p:txBody>
        </p:sp>
        <p:sp>
          <p:nvSpPr>
            <p:cNvPr id="63" name="Line 39"/>
            <p:cNvSpPr>
              <a:spLocks noChangeShapeType="1"/>
            </p:cNvSpPr>
            <p:nvPr/>
          </p:nvSpPr>
          <p:spPr bwMode="auto">
            <a:xfrm flipH="1">
              <a:off x="4343400" y="5181600"/>
              <a:ext cx="14478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40"/>
            <p:cNvSpPr>
              <a:spLocks noChangeShapeType="1"/>
            </p:cNvSpPr>
            <p:nvPr/>
          </p:nvSpPr>
          <p:spPr bwMode="auto">
            <a:xfrm flipV="1">
              <a:off x="4381500" y="56769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8" name="Picture 41" descr="TerraPosterNAS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5200" y="1371600"/>
              <a:ext cx="1379538" cy="103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>
              <a:off x="914400" y="2819400"/>
              <a:ext cx="2514600" cy="123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Comic Sans MS" pitchFamily="-128" charset="0"/>
                </a:rPr>
                <a:t>ARM clouds</a:t>
              </a:r>
              <a:endParaRPr lang="en-US">
                <a:solidFill>
                  <a:schemeClr val="bg1"/>
                </a:solidFill>
                <a:latin typeface="Comic Sans MS" pitchFamily="-128" charset="0"/>
              </a:endParaRPr>
            </a:p>
            <a:p>
              <a:r>
                <a:rPr lang="en-US" sz="1800">
                  <a:solidFill>
                    <a:schemeClr val="bg1"/>
                  </a:solidFill>
                  <a:latin typeface="Comic Sans MS" pitchFamily="-128" charset="0"/>
                </a:rPr>
                <a:t>molecular (</a:t>
              </a:r>
              <a:r>
                <a:rPr lang="en-US" sz="1800" b="1">
                  <a:solidFill>
                    <a:schemeClr val="bg1"/>
                  </a:solidFill>
                  <a:latin typeface="Comic Sans MS" pitchFamily="-128" charset="0"/>
                </a:rPr>
                <a:t>76%</a:t>
              </a:r>
              <a:r>
                <a:rPr lang="en-US" sz="1800">
                  <a:solidFill>
                    <a:schemeClr val="bg1"/>
                  </a:solidFill>
                  <a:latin typeface="Comic Sans MS" pitchFamily="-128" charset="0"/>
                </a:rPr>
                <a:t>)</a:t>
              </a:r>
              <a:r>
                <a:rPr lang="en-US">
                  <a:solidFill>
                    <a:schemeClr val="bg1"/>
                  </a:solidFill>
                  <a:latin typeface="Comic Sans MS" pitchFamily="-128" charset="0"/>
                </a:rPr>
                <a:t> </a:t>
              </a:r>
            </a:p>
            <a:p>
              <a:r>
                <a:rPr lang="en-US" sz="1600">
                  <a:solidFill>
                    <a:schemeClr val="bg1"/>
                  </a:solidFill>
                  <a:latin typeface="Comic Sans MS" pitchFamily="-128" charset="0"/>
                </a:rPr>
                <a:t>+ aerosol (</a:t>
              </a:r>
              <a:r>
                <a:rPr lang="en-US" sz="1600" b="1">
                  <a:solidFill>
                    <a:schemeClr val="bg1"/>
                  </a:solidFill>
                  <a:latin typeface="Comic Sans MS" pitchFamily="-128" charset="0"/>
                </a:rPr>
                <a:t>8%</a:t>
              </a:r>
              <a:r>
                <a:rPr lang="en-US" sz="1600">
                  <a:solidFill>
                    <a:schemeClr val="bg1"/>
                  </a:solidFill>
                  <a:latin typeface="Comic Sans MS" pitchFamily="-128" charset="0"/>
                </a:rPr>
                <a:t>)</a:t>
              </a:r>
            </a:p>
            <a:p>
              <a:r>
                <a:rPr lang="en-US" sz="1600">
                  <a:solidFill>
                    <a:schemeClr val="bg1"/>
                  </a:solidFill>
                  <a:latin typeface="Comic Sans MS" pitchFamily="-128" charset="0"/>
                </a:rPr>
                <a:t>+ surface (16%)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143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hangingPunct="0"/>
            <a:r>
              <a:rPr lang="en-US" sz="4000" dirty="0" smtClean="0">
                <a:latin typeface="Arial"/>
                <a:cs typeface="Arial"/>
              </a:rPr>
              <a:t>Simple correction method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8100" y="41569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63398" y="2694801"/>
            <a:ext cx="1485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Marshak et al. (2008)</a:t>
            </a:r>
            <a:endParaRPr lang="en-US" sz="1200" dirty="0"/>
          </a:p>
        </p:txBody>
      </p:sp>
      <p:pic>
        <p:nvPicPr>
          <p:cNvPr id="30" name="Picture 29" descr="Fig9a_MODIS_operational_p4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938145" y="2880360"/>
            <a:ext cx="3291840" cy="3291840"/>
          </a:xfrm>
          <a:prstGeom prst="rect">
            <a:avLst/>
          </a:prstGeom>
        </p:spPr>
      </p:pic>
      <p:pic>
        <p:nvPicPr>
          <p:cNvPr id="31" name="Picture 30" descr="Fig9c_CERES_ADM_p4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096000" y="2880360"/>
            <a:ext cx="3291840" cy="3291840"/>
          </a:xfrm>
          <a:prstGeom prst="rect">
            <a:avLst/>
          </a:prstGeom>
        </p:spPr>
      </p:pic>
      <p:pic>
        <p:nvPicPr>
          <p:cNvPr id="32" name="Picture 31" descr="Fig6a_AST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3505200"/>
            <a:ext cx="2854198" cy="2482850"/>
          </a:xfrm>
          <a:prstGeom prst="rect">
            <a:avLst/>
          </a:prstGeom>
        </p:spPr>
      </p:pic>
      <p:pic>
        <p:nvPicPr>
          <p:cNvPr id="33" name="Picture 32" descr="Picture 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1890" y="1975032"/>
            <a:ext cx="3078095" cy="116317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66800" y="3352800"/>
            <a:ext cx="1020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ASTER image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143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hangingPunct="0"/>
            <a:r>
              <a:rPr lang="en-US" sz="4000" dirty="0" smtClean="0">
                <a:latin typeface="Arial"/>
                <a:cs typeface="Arial"/>
              </a:rPr>
              <a:t>3-D: MODIS vs. CALIPSO</a:t>
            </a:r>
            <a:endParaRPr lang="en-US" sz="4000" dirty="0">
              <a:latin typeface="Arial"/>
              <a:cs typeface="Arial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609600" y="2266654"/>
            <a:ext cx="3124200" cy="4225830"/>
            <a:chOff x="720632" y="2266654"/>
            <a:chExt cx="3124200" cy="4225830"/>
          </a:xfrm>
        </p:grpSpPr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720632" y="2266654"/>
              <a:ext cx="3124200" cy="219097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720632" y="4176626"/>
              <a:ext cx="3124200" cy="2313143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11"/>
            <p:cNvSpPr>
              <a:spLocks noChangeArrowheads="1"/>
            </p:cNvSpPr>
            <p:nvPr/>
          </p:nvSpPr>
          <p:spPr bwMode="auto">
            <a:xfrm flipV="1">
              <a:off x="720632" y="5793382"/>
              <a:ext cx="3124200" cy="699102"/>
            </a:xfrm>
            <a:prstGeom prst="flowChartDocument">
              <a:avLst/>
            </a:prstGeom>
            <a:solidFill>
              <a:srgbClr val="00462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3" name="AutoShape 12"/>
            <p:cNvSpPr>
              <a:spLocks noChangeArrowheads="1"/>
            </p:cNvSpPr>
            <p:nvPr/>
          </p:nvSpPr>
          <p:spPr bwMode="auto">
            <a:xfrm>
              <a:off x="800148" y="3240492"/>
              <a:ext cx="266652" cy="26470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6" name="Picture 15" descr="TerraPosterNAS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81932" y="2285659"/>
              <a:ext cx="1152836" cy="885076"/>
            </a:xfrm>
            <a:prstGeom prst="rect">
              <a:avLst/>
            </a:prstGeom>
            <a:noFill/>
          </p:spPr>
        </p:pic>
        <p:sp>
          <p:nvSpPr>
            <p:cNvPr id="37" name="AutoShape 16"/>
            <p:cNvSpPr>
              <a:spLocks noChangeArrowheads="1"/>
            </p:cNvSpPr>
            <p:nvPr/>
          </p:nvSpPr>
          <p:spPr bwMode="auto">
            <a:xfrm flipV="1">
              <a:off x="2588519" y="2931818"/>
              <a:ext cx="128682" cy="3276952"/>
            </a:xfrm>
            <a:prstGeom prst="can">
              <a:avLst>
                <a:gd name="adj" fmla="val 84453"/>
              </a:avLst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1037695" y="3558973"/>
              <a:ext cx="1614502" cy="1791871"/>
              <a:chOff x="3089" y="2010"/>
              <a:chExt cx="1217" cy="1320"/>
            </a:xfrm>
          </p:grpSpPr>
          <p:sp>
            <p:nvSpPr>
              <p:cNvPr id="41" name="Line 19"/>
              <p:cNvSpPr>
                <a:spLocks noChangeShapeType="1"/>
              </p:cNvSpPr>
              <p:nvPr/>
            </p:nvSpPr>
            <p:spPr bwMode="auto">
              <a:xfrm>
                <a:off x="3089" y="2010"/>
                <a:ext cx="735" cy="132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20"/>
              <p:cNvSpPr>
                <a:spLocks noChangeShapeType="1"/>
              </p:cNvSpPr>
              <p:nvPr/>
            </p:nvSpPr>
            <p:spPr bwMode="auto">
              <a:xfrm flipV="1">
                <a:off x="3811" y="2894"/>
                <a:ext cx="495" cy="42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21"/>
              <p:cNvSpPr>
                <a:spLocks noChangeShapeType="1"/>
              </p:cNvSpPr>
              <p:nvPr/>
            </p:nvSpPr>
            <p:spPr bwMode="auto">
              <a:xfrm flipV="1">
                <a:off x="4306" y="2036"/>
                <a:ext cx="0" cy="859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>
              <a:off x="877174" y="5331840"/>
              <a:ext cx="1396935" cy="202265"/>
            </a:xfrm>
            <a:prstGeom prst="cloudCallout">
              <a:avLst>
                <a:gd name="adj1" fmla="val 5556"/>
                <a:gd name="adj2" fmla="val 9731"/>
              </a:avLst>
            </a:prstGeom>
            <a:solidFill>
              <a:srgbClr val="AAE5F9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86400" y="2266654"/>
            <a:ext cx="3124200" cy="4225830"/>
            <a:chOff x="4267200" y="2251170"/>
            <a:chExt cx="3124200" cy="4225830"/>
          </a:xfrm>
        </p:grpSpPr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4267200" y="2251170"/>
              <a:ext cx="3124200" cy="219097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4267200" y="4161142"/>
              <a:ext cx="3124200" cy="2313143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AutoShape 23"/>
            <p:cNvSpPr>
              <a:spLocks noChangeArrowheads="1"/>
            </p:cNvSpPr>
            <p:nvPr/>
          </p:nvSpPr>
          <p:spPr bwMode="auto">
            <a:xfrm>
              <a:off x="4423742" y="5316356"/>
              <a:ext cx="1396935" cy="202265"/>
            </a:xfrm>
            <a:prstGeom prst="cloudCallout">
              <a:avLst>
                <a:gd name="adj1" fmla="val 5556"/>
                <a:gd name="adj2" fmla="val 9731"/>
              </a:avLst>
            </a:prstGeom>
            <a:solidFill>
              <a:srgbClr val="AAE5F9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pic>
          <p:nvPicPr>
            <p:cNvPr id="65" name="Picture 64" descr="TN-CALIPSO(WideFull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1572" y="2667000"/>
              <a:ext cx="1085028" cy="868022"/>
            </a:xfrm>
            <a:prstGeom prst="rect">
              <a:avLst/>
            </a:prstGeom>
          </p:spPr>
        </p:pic>
        <p:sp>
          <p:nvSpPr>
            <p:cNvPr id="66" name="Isosceles Triangle 65"/>
            <p:cNvSpPr/>
            <p:nvPr/>
          </p:nvSpPr>
          <p:spPr>
            <a:xfrm>
              <a:off x="6016477" y="3170735"/>
              <a:ext cx="576820" cy="2696665"/>
            </a:xfrm>
            <a:prstGeom prst="triangle">
              <a:avLst>
                <a:gd name="adj" fmla="val 51720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utoShape 11"/>
            <p:cNvSpPr>
              <a:spLocks noChangeArrowheads="1"/>
            </p:cNvSpPr>
            <p:nvPr/>
          </p:nvSpPr>
          <p:spPr bwMode="auto">
            <a:xfrm flipV="1">
              <a:off x="4267200" y="5777898"/>
              <a:ext cx="3124200" cy="699102"/>
            </a:xfrm>
            <a:prstGeom prst="flowChartDocument">
              <a:avLst/>
            </a:prstGeom>
            <a:solidFill>
              <a:srgbClr val="00462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75226" y="18288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MODIS: 3D enhancement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18288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CALIPSO: no 3D enhancement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143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0000">
                <a:schemeClr val="accent5">
                  <a:lumMod val="75000"/>
                </a:schemeClr>
              </a:gs>
              <a:gs pos="100000">
                <a:srgbClr val="FFFFFF"/>
              </a:gs>
              <a:gs pos="90000">
                <a:schemeClr val="accent5">
                  <a:lumMod val="75000"/>
                </a:schemeClr>
              </a:gs>
            </a:gsLst>
            <a:lin ang="16200000" scaled="0"/>
            <a:tileRect/>
          </a:gradFill>
        </p:spPr>
        <p:txBody>
          <a:bodyPr>
            <a:noAutofit/>
          </a:bodyPr>
          <a:lstStyle/>
          <a:p>
            <a:pPr hangingPunct="0"/>
            <a:r>
              <a:rPr lang="en-US" sz="3600" dirty="0" smtClean="0">
                <a:latin typeface="Arial"/>
                <a:cs typeface="Arial"/>
              </a:rPr>
              <a:t>CALIPSO signal near clouds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26220" y="2103120"/>
            <a:ext cx="24618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/>
              <a:t>Sept. 15-Oct. 14, 2008 </a:t>
            </a:r>
          </a:p>
          <a:p>
            <a:r>
              <a:rPr lang="en-US" sz="2000" dirty="0" smtClean="0"/>
              <a:t>30°-60°, Oceans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14400" y="1828800"/>
            <a:ext cx="3470834" cy="1777594"/>
            <a:chOff x="5139766" y="1828800"/>
            <a:chExt cx="3470834" cy="1777594"/>
          </a:xfrm>
        </p:grpSpPr>
        <p:pic>
          <p:nvPicPr>
            <p:cNvPr id="4" name="Picture 3" descr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9766" y="1828800"/>
              <a:ext cx="3470834" cy="1777594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5139766" y="2103120"/>
              <a:ext cx="3470834" cy="301752"/>
            </a:xfrm>
            <a:prstGeom prst="rect">
              <a:avLst/>
            </a:prstGeom>
            <a:solidFill>
              <a:srgbClr val="AAE5F9">
                <a:alpha val="4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9766" y="3051048"/>
              <a:ext cx="3470834" cy="301752"/>
            </a:xfrm>
            <a:prstGeom prst="rect">
              <a:avLst/>
            </a:prstGeom>
            <a:solidFill>
              <a:srgbClr val="AAE5F9">
                <a:alpha val="4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4000" y="3657600"/>
            <a:ext cx="2970074" cy="2949448"/>
            <a:chOff x="1415160" y="3733800"/>
            <a:chExt cx="2970074" cy="2949448"/>
          </a:xfrm>
        </p:grpSpPr>
        <p:pic>
          <p:nvPicPr>
            <p:cNvPr id="19" name="Picture 18" descr="Picture 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5160" y="3733800"/>
              <a:ext cx="2970074" cy="294944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057400" y="3793123"/>
              <a:ext cx="2327834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19400" y="3733800"/>
              <a:ext cx="812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MODIS</a:t>
              </a:r>
              <a:endParaRPr lang="en-US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90600" y="3665717"/>
            <a:ext cx="2990850" cy="2937207"/>
            <a:chOff x="990600" y="3665717"/>
            <a:chExt cx="2990850" cy="2937207"/>
          </a:xfrm>
        </p:grpSpPr>
        <p:grpSp>
          <p:nvGrpSpPr>
            <p:cNvPr id="18" name="Group 17"/>
            <p:cNvGrpSpPr/>
            <p:nvPr/>
          </p:nvGrpSpPr>
          <p:grpSpPr>
            <a:xfrm>
              <a:off x="990600" y="3665717"/>
              <a:ext cx="2990850" cy="2937207"/>
              <a:chOff x="5313196" y="3746041"/>
              <a:chExt cx="2990850" cy="2937207"/>
            </a:xfrm>
          </p:grpSpPr>
          <p:pic>
            <p:nvPicPr>
              <p:cNvPr id="16" name="Picture 15" descr="Picture 8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3196" y="3915318"/>
                <a:ext cx="2990850" cy="276793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553200" y="3746041"/>
                <a:ext cx="9912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CALIPSO</a:t>
                </a:r>
                <a:endParaRPr lang="en-US" sz="1600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752600" y="4038600"/>
              <a:ext cx="228600" cy="262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6580061"/>
            <a:ext cx="1859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Várnai and Marshak (2010)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12368</TotalTime>
  <Words>459</Words>
  <Application>Microsoft Macintosh PowerPoint</Application>
  <PresentationFormat>On-screen Show (4:3)</PresentationFormat>
  <Paragraphs>86</Paragraphs>
  <Slides>15</Slides>
  <Notes>10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Studio</vt:lpstr>
      <vt:lpstr>Equation</vt:lpstr>
      <vt:lpstr>MODIS and CALIPSO observations near clouds</vt:lpstr>
      <vt:lpstr>Clear areas near clouds</vt:lpstr>
      <vt:lpstr>Enhanced solar reflectances</vt:lpstr>
      <vt:lpstr>Asymmetry of reflectances</vt:lpstr>
      <vt:lpstr>Asymmetry in MODIS data</vt:lpstr>
      <vt:lpstr>Contributions to enhancement  </vt:lpstr>
      <vt:lpstr>Simple correction method</vt:lpstr>
      <vt:lpstr>3-D: MODIS vs. CALIPSO</vt:lpstr>
      <vt:lpstr>CALIPSO signal near clouds</vt:lpstr>
      <vt:lpstr>Map of CALIPSO enhancements</vt:lpstr>
      <vt:lpstr>CALIPSO color ratios</vt:lpstr>
      <vt:lpstr>CALIPSO altitude dependence</vt:lpstr>
      <vt:lpstr>Aerosol backscatter</vt:lpstr>
      <vt:lpstr>Aerosol detection confidence</vt:lpstr>
      <vt:lpstr>Summary</vt:lpstr>
    </vt:vector>
  </TitlesOfParts>
  <Company>UMBC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testing</dc:title>
  <dc:creator>Tamás Várnai</dc:creator>
  <cp:lastModifiedBy>Tamas Varnai</cp:lastModifiedBy>
  <cp:revision>193</cp:revision>
  <cp:lastPrinted>2009-11-20T07:18:43Z</cp:lastPrinted>
  <dcterms:created xsi:type="dcterms:W3CDTF">2010-04-29T14:34:57Z</dcterms:created>
  <dcterms:modified xsi:type="dcterms:W3CDTF">2010-04-29T15:47:08Z</dcterms:modified>
</cp:coreProperties>
</file>